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7" r:id="rId10"/>
    <p:sldId id="263" r:id="rId11"/>
    <p:sldId id="264" r:id="rId12"/>
    <p:sldId id="265" r:id="rId13"/>
    <p:sldId id="271" r:id="rId14"/>
    <p:sldId id="268" r:id="rId15"/>
    <p:sldId id="272" r:id="rId16"/>
    <p:sldId id="269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4" d="100"/>
          <a:sy n="114" d="100"/>
        </p:scale>
        <p:origin x="-9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taxation-customs.ec.europa.eu/customs/customs-tariff/eu-customs-tariff-taric_en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230"/>
            <a:ext cx="7772400" cy="1470025"/>
          </a:xfrm>
        </p:spPr>
        <p:txBody>
          <a:bodyPr/>
          <a:lstStyle/>
          <a:p>
            <a:r>
              <a:rPr b="1" dirty="0" err="1"/>
              <a:t>Tehnika</a:t>
            </a:r>
            <a:r>
              <a:rPr b="1" dirty="0"/>
              <a:t> </a:t>
            </a:r>
            <a:r>
              <a:rPr b="1" dirty="0" err="1"/>
              <a:t>izvršenja</a:t>
            </a:r>
            <a:r>
              <a:rPr b="1" dirty="0"/>
              <a:t> </a:t>
            </a:r>
            <a:r>
              <a:rPr b="1" dirty="0" err="1"/>
              <a:t>uvoznog</a:t>
            </a:r>
            <a:r>
              <a:rPr b="1" dirty="0"/>
              <a:t> </a:t>
            </a:r>
            <a:r>
              <a:rPr b="1" dirty="0" err="1"/>
              <a:t>posla</a:t>
            </a:r>
            <a:endParaRPr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2723" y="1632255"/>
            <a:ext cx="6400800" cy="627078"/>
          </a:xfrm>
        </p:spPr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Faze </a:t>
            </a:r>
            <a:r>
              <a:rPr dirty="0" err="1">
                <a:solidFill>
                  <a:schemeClr val="accent1"/>
                </a:solidFill>
              </a:rPr>
              <a:t>izvršenja</a:t>
            </a:r>
            <a:r>
              <a:rPr dirty="0">
                <a:solidFill>
                  <a:schemeClr val="accent1"/>
                </a:solidFill>
              </a:rPr>
              <a:t> </a:t>
            </a:r>
            <a:r>
              <a:rPr dirty="0" err="1">
                <a:solidFill>
                  <a:schemeClr val="accent1"/>
                </a:solidFill>
              </a:rPr>
              <a:t>uvoznog</a:t>
            </a:r>
            <a:r>
              <a:rPr dirty="0">
                <a:solidFill>
                  <a:schemeClr val="accent1"/>
                </a:solidFill>
              </a:rPr>
              <a:t> </a:t>
            </a:r>
            <a:r>
              <a:rPr dirty="0" err="1">
                <a:solidFill>
                  <a:schemeClr val="accent1"/>
                </a:solidFill>
              </a:rPr>
              <a:t>posla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582723" y="5791899"/>
            <a:ext cx="6400800" cy="627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400" dirty="0" smtClean="0">
                <a:solidFill>
                  <a:schemeClr val="tx2">
                    <a:lumMod val="75000"/>
                  </a:schemeClr>
                </a:solidFill>
              </a:rPr>
              <a:t>Ivana Prezzi. </a:t>
            </a:r>
            <a:r>
              <a:rPr lang="hr-HR" sz="2400" dirty="0">
                <a:solidFill>
                  <a:schemeClr val="tx2">
                    <a:lumMod val="75000"/>
                  </a:schemeClr>
                </a:solidFill>
              </a:rPr>
              <a:t>d</a:t>
            </a:r>
            <a:r>
              <a:rPr lang="hr-HR" sz="2400" dirty="0" smtClean="0">
                <a:solidFill>
                  <a:schemeClr val="tx2">
                    <a:lumMod val="75000"/>
                  </a:schemeClr>
                </a:solidFill>
              </a:rPr>
              <a:t>ipl.oec.</a:t>
            </a:r>
            <a:endParaRPr lang="hr-HR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252" y="2757880"/>
            <a:ext cx="4085438" cy="28254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Preuzimanje robe i plaćanje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</a:t>
            </a:r>
            <a:r>
              <a:rPr dirty="0" err="1" smtClean="0"/>
              <a:t>ontrola</a:t>
            </a:r>
            <a:r>
              <a:rPr dirty="0" smtClean="0"/>
              <a:t> </a:t>
            </a:r>
            <a:r>
              <a:rPr dirty="0" err="1"/>
              <a:t>količine</a:t>
            </a:r>
            <a:r>
              <a:rPr dirty="0"/>
              <a:t> i </a:t>
            </a:r>
            <a:r>
              <a:rPr dirty="0" err="1"/>
              <a:t>kvalitete</a:t>
            </a:r>
            <a:endParaRPr dirty="0"/>
          </a:p>
          <a:p>
            <a:r>
              <a:rPr lang="hr-HR" dirty="0"/>
              <a:t>s</a:t>
            </a:r>
            <a:r>
              <a:rPr dirty="0" err="1" smtClean="0"/>
              <a:t>kladištenje</a:t>
            </a:r>
            <a:r>
              <a:rPr dirty="0" smtClean="0"/>
              <a:t> </a:t>
            </a:r>
            <a:r>
              <a:rPr dirty="0"/>
              <a:t>robe</a:t>
            </a:r>
          </a:p>
          <a:p>
            <a:r>
              <a:rPr lang="hr-HR" dirty="0"/>
              <a:t>p</a:t>
            </a:r>
            <a:r>
              <a:rPr dirty="0" err="1" smtClean="0"/>
              <a:t>laćanje</a:t>
            </a:r>
            <a:r>
              <a:rPr dirty="0" smtClean="0"/>
              <a:t> </a:t>
            </a:r>
            <a:r>
              <a:rPr dirty="0" err="1"/>
              <a:t>dobavljaču</a:t>
            </a:r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998" y="3238281"/>
            <a:ext cx="3823152" cy="3823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Zaključenje uvoznog posla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a</a:t>
            </a:r>
            <a:r>
              <a:rPr dirty="0" err="1" smtClean="0"/>
              <a:t>rhiviranje</a:t>
            </a:r>
            <a:r>
              <a:rPr dirty="0" smtClean="0"/>
              <a:t> </a:t>
            </a:r>
            <a:r>
              <a:rPr dirty="0" err="1"/>
              <a:t>dokumentacije</a:t>
            </a:r>
            <a:endParaRPr dirty="0"/>
          </a:p>
          <a:p>
            <a:r>
              <a:rPr lang="hr-HR" dirty="0"/>
              <a:t>a</a:t>
            </a:r>
            <a:r>
              <a:rPr dirty="0" err="1" smtClean="0"/>
              <a:t>naliza</a:t>
            </a:r>
            <a:r>
              <a:rPr dirty="0" smtClean="0"/>
              <a:t> </a:t>
            </a:r>
            <a:r>
              <a:rPr dirty="0" err="1"/>
              <a:t>troškova</a:t>
            </a:r>
            <a:r>
              <a:rPr dirty="0"/>
              <a:t> i </a:t>
            </a:r>
            <a:r>
              <a:rPr dirty="0" err="1"/>
              <a:t>uspješnosti</a:t>
            </a:r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0056" y="3143599"/>
            <a:ext cx="3263492" cy="32634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Primjer</a:t>
            </a:r>
            <a:r>
              <a:rPr dirty="0"/>
              <a:t> </a:t>
            </a:r>
            <a:r>
              <a:rPr dirty="0" err="1"/>
              <a:t>uvoznog</a:t>
            </a:r>
            <a:r>
              <a:rPr dirty="0"/>
              <a:t> </a:t>
            </a:r>
            <a:r>
              <a:rPr dirty="0" err="1" smtClean="0"/>
              <a:t>posla</a:t>
            </a:r>
            <a:r>
              <a:rPr lang="hr-HR" dirty="0" smtClean="0"/>
              <a:t> 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>
                <a:latin typeface="Calibri" panose="020F0502020204030204" pitchFamily="34" charset="0"/>
              </a:rPr>
              <a:t>Uvozite 800 sokovnika za voće i povrće iz SAD-a po cijeni od 100$/kom.  Na uvoz iz SAD-a primjenjuje se stopa carine za treće zemlje. Tečaj dolara iznosi 0,86 </a:t>
            </a:r>
            <a:r>
              <a:rPr lang="hr-HR" sz="2000" dirty="0" smtClean="0">
                <a:latin typeface="Calibri" panose="020F0502020204030204" pitchFamily="34" charset="0"/>
              </a:rPr>
              <a:t>EUR</a:t>
            </a:r>
          </a:p>
          <a:p>
            <a:r>
              <a:rPr lang="hr-HR" sz="2000" dirty="0" smtClean="0">
                <a:solidFill>
                  <a:schemeClr val="dk1"/>
                </a:solidFill>
              </a:rPr>
              <a:t>Tarifna oznaka 8509 </a:t>
            </a:r>
            <a:r>
              <a:rPr lang="hr-HR" sz="2000" dirty="0">
                <a:solidFill>
                  <a:schemeClr val="dk1"/>
                </a:solidFill>
              </a:rPr>
              <a:t>40 00 </a:t>
            </a:r>
            <a:endParaRPr lang="hr-HR" dirty="0">
              <a:latin typeface="Calibri" panose="020F0502020204030204" pitchFamily="34" charset="0"/>
            </a:endParaRPr>
          </a:p>
          <a:p>
            <a:r>
              <a:rPr lang="hr-HR" sz="2000" dirty="0">
                <a:latin typeface="Calibri" panose="020F0502020204030204" pitchFamily="34" charset="0"/>
              </a:rPr>
              <a:t>Izračunajte </a:t>
            </a:r>
            <a:r>
              <a:rPr lang="hr-HR" sz="2000" b="1" dirty="0">
                <a:latin typeface="Calibri" panose="020F0502020204030204" pitchFamily="34" charset="0"/>
              </a:rPr>
              <a:t>carinsku vrijednost robe, visinu uvozne carine, osnovicu za plaćanje PDV-a i PDV</a:t>
            </a:r>
            <a:r>
              <a:rPr lang="hr-HR" sz="2000" dirty="0">
                <a:latin typeface="Calibri" panose="020F0502020204030204" pitchFamily="34" charset="0"/>
              </a:rPr>
              <a:t>.</a:t>
            </a:r>
          </a:p>
          <a:p>
            <a:r>
              <a:rPr sz="2000" dirty="0" err="1" smtClean="0"/>
              <a:t>Primjenjuju</a:t>
            </a:r>
            <a:r>
              <a:rPr sz="2000" dirty="0" smtClean="0"/>
              <a:t> </a:t>
            </a:r>
            <a:r>
              <a:rPr sz="2000" dirty="0"/>
              <a:t>se </a:t>
            </a:r>
            <a:r>
              <a:rPr sz="2000" dirty="0" err="1"/>
              <a:t>sve</a:t>
            </a:r>
            <a:r>
              <a:rPr sz="2000" dirty="0"/>
              <a:t> faze </a:t>
            </a:r>
            <a:r>
              <a:rPr sz="2000" dirty="0" err="1"/>
              <a:t>uvoznog</a:t>
            </a:r>
            <a:r>
              <a:rPr sz="2000" dirty="0"/>
              <a:t> </a:t>
            </a:r>
            <a:r>
              <a:rPr sz="2000" dirty="0" err="1"/>
              <a:t>posla</a:t>
            </a:r>
            <a:r>
              <a:rPr dirty="0"/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7952" y="3261443"/>
            <a:ext cx="3468848" cy="350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Rješenje zadatka 1.</a:t>
            </a:r>
          </a:p>
        </p:txBody>
      </p:sp>
      <p:sp>
        <p:nvSpPr>
          <p:cNvPr id="19459" name="Rezervirano mjesto sadržaja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3650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Calibri" panose="020F0502020204030204" pitchFamily="34" charset="0"/>
              <a:buAutoNum type="alphaLcParenR"/>
            </a:pPr>
            <a:r>
              <a:rPr lang="hr-HR" b="1" dirty="0" smtClean="0"/>
              <a:t>Carinska vrijednost</a:t>
            </a:r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hr-HR" dirty="0" smtClean="0"/>
              <a:t>800 kom x 100 $/kom = 80.000 $</a:t>
            </a:r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hr-HR" dirty="0" smtClean="0"/>
              <a:t>80.000 $ x 0,86 EUR/$ = </a:t>
            </a:r>
            <a:r>
              <a:rPr lang="hr-HR" b="1" dirty="0" smtClean="0">
                <a:solidFill>
                  <a:srgbClr val="FF0000"/>
                </a:solidFill>
              </a:rPr>
              <a:t>68.800 EUR</a:t>
            </a:r>
            <a:endParaRPr lang="hr-HR" b="1" dirty="0" smtClean="0"/>
          </a:p>
          <a:p>
            <a:pPr marL="514350" indent="-514350">
              <a:buFont typeface="Calibri" panose="020F0502020204030204" pitchFamily="34" charset="0"/>
              <a:buAutoNum type="alphaLcParenR" startAt="2"/>
            </a:pPr>
            <a:r>
              <a:rPr lang="hr-HR" b="1" dirty="0" smtClean="0"/>
              <a:t>Uvozna carina</a:t>
            </a:r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hr-HR" dirty="0" smtClean="0"/>
              <a:t>68.800 x 0,022 = 1.513,60 EUR</a:t>
            </a:r>
            <a:endParaRPr lang="hr-HR" b="1" dirty="0"/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hr-HR" b="1" dirty="0" smtClean="0"/>
              <a:t>c) Osnovica za plaćanje PDV-a</a:t>
            </a:r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hr-HR" dirty="0" smtClean="0"/>
              <a:t>68.800+1.513,60 = </a:t>
            </a:r>
            <a:r>
              <a:rPr lang="hr-HR" b="1" dirty="0" smtClean="0">
                <a:solidFill>
                  <a:srgbClr val="FF0000"/>
                </a:solidFill>
              </a:rPr>
              <a:t>70.313,60 EUR</a:t>
            </a:r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hr-HR" b="1" dirty="0" smtClean="0"/>
              <a:t>d) PDV</a:t>
            </a:r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hr-HR" b="1" dirty="0" smtClean="0"/>
              <a:t>70.313,60 x 0,25 = </a:t>
            </a:r>
            <a:r>
              <a:rPr lang="hr-HR" b="1" dirty="0" smtClean="0">
                <a:solidFill>
                  <a:srgbClr val="FF0000"/>
                </a:solidFill>
              </a:rPr>
              <a:t>17.578,40 EUR</a:t>
            </a:r>
          </a:p>
        </p:txBody>
      </p:sp>
    </p:spTree>
    <p:extLst>
      <p:ext uri="{BB962C8B-B14F-4D97-AF65-F5344CB8AC3E}">
        <p14:creationId xmlns:p14="http://schemas.microsoft.com/office/powerpoint/2010/main" val="108494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Primjer</a:t>
            </a:r>
            <a:r>
              <a:rPr dirty="0"/>
              <a:t> </a:t>
            </a:r>
            <a:r>
              <a:rPr dirty="0" err="1"/>
              <a:t>uvoznog</a:t>
            </a:r>
            <a:r>
              <a:rPr dirty="0"/>
              <a:t> </a:t>
            </a:r>
            <a:r>
              <a:rPr dirty="0" err="1" smtClean="0"/>
              <a:t>posla</a:t>
            </a:r>
            <a:r>
              <a:rPr lang="hr-HR" dirty="0" smtClean="0"/>
              <a:t> 2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>
                <a:latin typeface="Calibri" panose="020F0502020204030204" pitchFamily="34" charset="0"/>
              </a:rPr>
              <a:t>Uvozite 1,3 tone smrznutih jagoda s masenim udjelom šećera 20% po cijeni 0,8 $/kg iz SAD-a. Na uvoz iz SAD-a primjenjuje se stopa carine za treće zemlje. Tečaj dolara iznosi 0,86 eura.</a:t>
            </a:r>
          </a:p>
          <a:p>
            <a:r>
              <a:rPr lang="hr-HR" sz="2000" dirty="0" smtClean="0">
                <a:solidFill>
                  <a:schemeClr val="dk1"/>
                </a:solidFill>
              </a:rPr>
              <a:t>Tarifna </a:t>
            </a:r>
            <a:r>
              <a:rPr lang="hr-HR" sz="2000" dirty="0" smtClean="0">
                <a:solidFill>
                  <a:schemeClr val="dk1"/>
                </a:solidFill>
              </a:rPr>
              <a:t>oznaka </a:t>
            </a:r>
            <a:r>
              <a:rPr lang="pl-PL" sz="2000" dirty="0">
                <a:solidFill>
                  <a:schemeClr val="dk1"/>
                </a:solidFill>
              </a:rPr>
              <a:t>0811 10 11 00</a:t>
            </a:r>
            <a:endParaRPr lang="hr-HR" sz="3600" dirty="0"/>
          </a:p>
          <a:p>
            <a:r>
              <a:rPr lang="hr-HR" sz="2000" dirty="0" smtClean="0">
                <a:latin typeface="Calibri" panose="020F0502020204030204" pitchFamily="34" charset="0"/>
              </a:rPr>
              <a:t>Izračunajte </a:t>
            </a:r>
            <a:r>
              <a:rPr lang="hr-HR" sz="2000" b="1" dirty="0">
                <a:latin typeface="Calibri" panose="020F0502020204030204" pitchFamily="34" charset="0"/>
              </a:rPr>
              <a:t>carinsku vrijednost robe, visinu uvozne carine, osnovicu za plaćanje PDV-a i PDV</a:t>
            </a:r>
            <a:r>
              <a:rPr lang="hr-HR" sz="2000" dirty="0">
                <a:latin typeface="Calibri" panose="020F0502020204030204" pitchFamily="34" charset="0"/>
              </a:rPr>
              <a:t>.</a:t>
            </a:r>
          </a:p>
          <a:p>
            <a:r>
              <a:rPr sz="2000" dirty="0" err="1" smtClean="0"/>
              <a:t>Primjenjuju</a:t>
            </a:r>
            <a:r>
              <a:rPr sz="2000" dirty="0" smtClean="0"/>
              <a:t> </a:t>
            </a:r>
            <a:r>
              <a:rPr sz="2000" dirty="0"/>
              <a:t>se </a:t>
            </a:r>
            <a:r>
              <a:rPr sz="2000" dirty="0" err="1"/>
              <a:t>sve</a:t>
            </a:r>
            <a:r>
              <a:rPr sz="2000" dirty="0"/>
              <a:t> faze </a:t>
            </a:r>
            <a:r>
              <a:rPr sz="2000" dirty="0" err="1"/>
              <a:t>uvoznog</a:t>
            </a:r>
            <a:r>
              <a:rPr sz="2000" dirty="0"/>
              <a:t> </a:t>
            </a:r>
            <a:r>
              <a:rPr sz="2000" dirty="0" err="1"/>
              <a:t>posla</a:t>
            </a:r>
            <a:r>
              <a:rPr dirty="0"/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7952" y="3261443"/>
            <a:ext cx="3468848" cy="350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961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Rješenje zadatka 2.</a:t>
            </a:r>
          </a:p>
        </p:txBody>
      </p:sp>
      <p:sp>
        <p:nvSpPr>
          <p:cNvPr id="21507" name="Rezervirano mjesto sadržaja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Calibri" panose="020F0502020204030204" pitchFamily="34" charset="0"/>
              <a:buAutoNum type="alphaLcParenR"/>
            </a:pPr>
            <a:r>
              <a:rPr lang="hr-HR" sz="3000" b="1" dirty="0" smtClean="0"/>
              <a:t>Carinska vrijednost</a:t>
            </a:r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hr-HR" sz="2900" dirty="0" smtClean="0"/>
              <a:t>1.300 kg x 0,8 $/kg = 1.040 $</a:t>
            </a:r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hr-HR" sz="2900" dirty="0" smtClean="0"/>
              <a:t>1.040 $ x 0,86 EUR/$ = </a:t>
            </a:r>
            <a:r>
              <a:rPr lang="hr-HR" sz="2900" b="1" dirty="0" smtClean="0">
                <a:solidFill>
                  <a:srgbClr val="FF0000"/>
                </a:solidFill>
              </a:rPr>
              <a:t>894,90 EUR</a:t>
            </a:r>
            <a:endParaRPr lang="hr-HR" sz="2900" dirty="0" smtClean="0">
              <a:solidFill>
                <a:srgbClr val="FF0000"/>
              </a:solidFill>
            </a:endParaRPr>
          </a:p>
          <a:p>
            <a:pPr marL="514350" indent="-514350">
              <a:buFont typeface="Calibri" panose="020F0502020204030204" pitchFamily="34" charset="0"/>
              <a:buAutoNum type="alphaLcParenR" startAt="2"/>
            </a:pPr>
            <a:r>
              <a:rPr lang="hr-HR" sz="3000" b="1" dirty="0" smtClean="0"/>
              <a:t>Uvozna carina</a:t>
            </a:r>
          </a:p>
          <a:p>
            <a:pPr marL="0" indent="0">
              <a:buNone/>
            </a:pPr>
            <a:r>
              <a:rPr lang="hr-HR" sz="3000" dirty="0" smtClean="0"/>
              <a:t>	b1) 894,90 x 0,208 = </a:t>
            </a:r>
            <a:r>
              <a:rPr lang="hr-HR" sz="3000" dirty="0" smtClean="0">
                <a:solidFill>
                  <a:srgbClr val="FF0000"/>
                </a:solidFill>
              </a:rPr>
              <a:t>186,14 EUR</a:t>
            </a:r>
          </a:p>
          <a:p>
            <a:pPr marL="0" indent="0">
              <a:buNone/>
            </a:pPr>
            <a:r>
              <a:rPr lang="hr-HR" sz="3000" dirty="0"/>
              <a:t>	</a:t>
            </a:r>
            <a:r>
              <a:rPr lang="hr-HR" sz="3000" dirty="0" smtClean="0"/>
              <a:t>b2) 1.300 kg / 100 kg = 13</a:t>
            </a:r>
          </a:p>
          <a:p>
            <a:pPr marL="0" indent="0">
              <a:buNone/>
            </a:pPr>
            <a:r>
              <a:rPr lang="hr-HR" sz="3000" dirty="0"/>
              <a:t>	 </a:t>
            </a:r>
            <a:r>
              <a:rPr lang="hr-HR" sz="3000" dirty="0" smtClean="0"/>
              <a:t>      8,4 € x 13 = </a:t>
            </a:r>
            <a:r>
              <a:rPr lang="hr-HR" sz="3000" dirty="0" smtClean="0">
                <a:solidFill>
                  <a:srgbClr val="FF0000"/>
                </a:solidFill>
              </a:rPr>
              <a:t>109,20 EUR</a:t>
            </a:r>
          </a:p>
          <a:p>
            <a:pPr marL="0" indent="0">
              <a:buNone/>
            </a:pPr>
            <a:r>
              <a:rPr lang="hr-HR" sz="3000" dirty="0">
                <a:solidFill>
                  <a:srgbClr val="FF0000"/>
                </a:solidFill>
              </a:rPr>
              <a:t>	</a:t>
            </a:r>
            <a:r>
              <a:rPr lang="hr-HR" sz="3000" dirty="0" smtClean="0"/>
              <a:t>b)   186,14 EUR + 109,20 = </a:t>
            </a:r>
            <a:r>
              <a:rPr lang="hr-HR" sz="3000" b="1" dirty="0" smtClean="0">
                <a:solidFill>
                  <a:srgbClr val="FF0000"/>
                </a:solidFill>
              </a:rPr>
              <a:t>295,34 EUR</a:t>
            </a:r>
          </a:p>
          <a:p>
            <a:pPr marL="0" indent="0">
              <a:buNone/>
            </a:pPr>
            <a:r>
              <a:rPr lang="hr-HR" sz="3000" b="1" dirty="0" smtClean="0"/>
              <a:t>c) Osnovica za PDV</a:t>
            </a:r>
          </a:p>
          <a:p>
            <a:pPr marL="0" indent="0">
              <a:buNone/>
            </a:pPr>
            <a:r>
              <a:rPr lang="hr-HR" sz="3000" dirty="0" smtClean="0"/>
              <a:t>894,90+295,34 = </a:t>
            </a:r>
            <a:r>
              <a:rPr lang="hr-HR" sz="3000" b="1" dirty="0" smtClean="0">
                <a:solidFill>
                  <a:srgbClr val="FF0000"/>
                </a:solidFill>
              </a:rPr>
              <a:t>1.190,24 EUR</a:t>
            </a:r>
          </a:p>
          <a:p>
            <a:pPr marL="0" indent="0">
              <a:buNone/>
            </a:pPr>
            <a:r>
              <a:rPr lang="hr-HR" sz="3000" b="1" dirty="0" smtClean="0"/>
              <a:t>d) PDV</a:t>
            </a:r>
          </a:p>
          <a:p>
            <a:pPr marL="0" indent="0">
              <a:buNone/>
            </a:pPr>
            <a:r>
              <a:rPr lang="hr-HR" sz="3000" dirty="0" smtClean="0"/>
              <a:t>1.190,24 x 0,25 = </a:t>
            </a:r>
            <a:r>
              <a:rPr lang="hr-HR" sz="3000" b="1" dirty="0" smtClean="0">
                <a:solidFill>
                  <a:srgbClr val="FF0000"/>
                </a:solidFill>
              </a:rPr>
              <a:t>297,56 EUR</a:t>
            </a:r>
          </a:p>
          <a:p>
            <a:pPr marL="0" indent="0">
              <a:buNone/>
            </a:pPr>
            <a:endParaRPr lang="hr-HR" sz="3000" b="1" dirty="0" smtClean="0"/>
          </a:p>
        </p:txBody>
      </p:sp>
    </p:spTree>
    <p:extLst>
      <p:ext uri="{BB962C8B-B14F-4D97-AF65-F5344CB8AC3E}">
        <p14:creationId xmlns:p14="http://schemas.microsoft.com/office/powerpoint/2010/main" val="281078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Primjer</a:t>
            </a:r>
            <a:r>
              <a:rPr dirty="0"/>
              <a:t> </a:t>
            </a:r>
            <a:r>
              <a:rPr dirty="0" err="1"/>
              <a:t>uvoznog</a:t>
            </a:r>
            <a:r>
              <a:rPr dirty="0"/>
              <a:t> </a:t>
            </a:r>
            <a:r>
              <a:rPr dirty="0" err="1" smtClean="0"/>
              <a:t>posla</a:t>
            </a:r>
            <a:r>
              <a:rPr lang="hr-HR" dirty="0" smtClean="0"/>
              <a:t> 3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>
                <a:latin typeface="Calibri" panose="020F0502020204030204" pitchFamily="34" charset="0"/>
              </a:rPr>
              <a:t>Uvozite 200 kg žvakaćih guma bez šećera iz Kanade po cijeni od 60 CAD/kg. Na uvoz robe iz Kanade primjenjuje se stopa carine za treće zemlje. Tečaj kanadskog dolara iznosi 0,62 eura.</a:t>
            </a:r>
          </a:p>
          <a:p>
            <a:r>
              <a:rPr lang="hr-HR" sz="2000" dirty="0" smtClean="0">
                <a:solidFill>
                  <a:schemeClr val="dk1"/>
                </a:solidFill>
              </a:rPr>
              <a:t>Tarifna </a:t>
            </a:r>
            <a:r>
              <a:rPr lang="hr-HR" sz="2000" dirty="0" smtClean="0">
                <a:solidFill>
                  <a:schemeClr val="dk1"/>
                </a:solidFill>
              </a:rPr>
              <a:t>oznaka </a:t>
            </a:r>
            <a:r>
              <a:rPr lang="hr-HR" sz="2000" dirty="0">
                <a:solidFill>
                  <a:schemeClr val="dk1"/>
                </a:solidFill>
              </a:rPr>
              <a:t>1704 10 </a:t>
            </a:r>
            <a:r>
              <a:rPr lang="hr-HR" sz="2000" dirty="0" smtClean="0">
                <a:solidFill>
                  <a:schemeClr val="dk1"/>
                </a:solidFill>
              </a:rPr>
              <a:t>10</a:t>
            </a:r>
            <a:endParaRPr lang="hr-HR" sz="3600" dirty="0"/>
          </a:p>
          <a:p>
            <a:r>
              <a:rPr lang="hr-HR" sz="2000" dirty="0" smtClean="0">
                <a:latin typeface="Calibri" panose="020F0502020204030204" pitchFamily="34" charset="0"/>
              </a:rPr>
              <a:t>Izračunajte </a:t>
            </a:r>
            <a:r>
              <a:rPr lang="hr-HR" sz="2000" b="1" dirty="0">
                <a:latin typeface="Calibri" panose="020F0502020204030204" pitchFamily="34" charset="0"/>
              </a:rPr>
              <a:t>carinsku vrijednost robe, visinu uvozne carine, osnovicu za plaćanje PDV-a i PDV</a:t>
            </a:r>
            <a:r>
              <a:rPr lang="hr-HR" sz="2000" dirty="0">
                <a:latin typeface="Calibri" panose="020F0502020204030204" pitchFamily="34" charset="0"/>
              </a:rPr>
              <a:t>.</a:t>
            </a:r>
          </a:p>
          <a:p>
            <a:r>
              <a:rPr sz="2000" dirty="0" err="1" smtClean="0"/>
              <a:t>Primjenjuju</a:t>
            </a:r>
            <a:r>
              <a:rPr sz="2000" dirty="0" smtClean="0"/>
              <a:t> </a:t>
            </a:r>
            <a:r>
              <a:rPr sz="2000" dirty="0"/>
              <a:t>se </a:t>
            </a:r>
            <a:r>
              <a:rPr sz="2000" dirty="0" err="1"/>
              <a:t>sve</a:t>
            </a:r>
            <a:r>
              <a:rPr sz="2000" dirty="0"/>
              <a:t> faze </a:t>
            </a:r>
            <a:r>
              <a:rPr sz="2000" dirty="0" err="1"/>
              <a:t>uvoznog</a:t>
            </a:r>
            <a:r>
              <a:rPr sz="2000" dirty="0"/>
              <a:t> </a:t>
            </a:r>
            <a:r>
              <a:rPr sz="2000" dirty="0" err="1"/>
              <a:t>posla</a:t>
            </a:r>
            <a:r>
              <a:rPr dirty="0"/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7952" y="3261443"/>
            <a:ext cx="3468848" cy="350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400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Rješenje zadatka 3.</a:t>
            </a:r>
          </a:p>
        </p:txBody>
      </p:sp>
      <p:sp>
        <p:nvSpPr>
          <p:cNvPr id="23555" name="Rezervirano mjesto sadržaja 2"/>
          <p:cNvSpPr>
            <a:spLocks noGrp="1"/>
          </p:cNvSpPr>
          <p:nvPr>
            <p:ph idx="1"/>
          </p:nvPr>
        </p:nvSpPr>
        <p:spPr>
          <a:xfrm>
            <a:off x="323850" y="1600200"/>
            <a:ext cx="8820150" cy="5068888"/>
          </a:xfrm>
        </p:spPr>
        <p:txBody>
          <a:bodyPr/>
          <a:lstStyle/>
          <a:p>
            <a:pPr marL="514350" indent="-514350">
              <a:buFont typeface="Calibri" panose="020F0502020204030204" pitchFamily="34" charset="0"/>
              <a:buAutoNum type="alphaLcParenR"/>
            </a:pPr>
            <a:r>
              <a:rPr lang="hr-HR" sz="2400" b="1" dirty="0" smtClean="0"/>
              <a:t>Carinska vrijednost</a:t>
            </a:r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hr-HR" sz="2400" dirty="0" smtClean="0"/>
              <a:t>200 kg x 60 CAD/kg x 0,62 EUR/CAD = </a:t>
            </a:r>
            <a:r>
              <a:rPr lang="hr-HR" sz="2400" b="1" dirty="0" smtClean="0">
                <a:solidFill>
                  <a:srgbClr val="FF0000"/>
                </a:solidFill>
              </a:rPr>
              <a:t>7.440 kn</a:t>
            </a:r>
            <a:endParaRPr lang="hr-HR" sz="2400" dirty="0" smtClean="0"/>
          </a:p>
          <a:p>
            <a:pPr marL="514350" indent="-514350">
              <a:buFont typeface="Calibri" panose="020F0502020204030204" pitchFamily="34" charset="0"/>
              <a:buAutoNum type="alphaLcParenR" startAt="2"/>
            </a:pPr>
            <a:r>
              <a:rPr lang="hr-HR" sz="2400" b="1" dirty="0" smtClean="0"/>
              <a:t>Uvozna carina</a:t>
            </a:r>
          </a:p>
          <a:p>
            <a:pPr marL="0" indent="0">
              <a:buNone/>
            </a:pPr>
            <a:r>
              <a:rPr lang="hr-HR" sz="2400" b="1" dirty="0" smtClean="0"/>
              <a:t>	</a:t>
            </a:r>
            <a:r>
              <a:rPr lang="hr-HR" sz="2400" dirty="0" smtClean="0"/>
              <a:t>b1) 7.440 EUR x 0,062 = </a:t>
            </a:r>
            <a:r>
              <a:rPr lang="hr-HR" sz="2400" dirty="0" smtClean="0">
                <a:solidFill>
                  <a:srgbClr val="FF0000"/>
                </a:solidFill>
              </a:rPr>
              <a:t>461,28 EUR</a:t>
            </a:r>
          </a:p>
          <a:p>
            <a:pPr marL="0" indent="0">
              <a:buNone/>
            </a:pPr>
            <a:r>
              <a:rPr lang="hr-HR" sz="2400" dirty="0">
                <a:solidFill>
                  <a:srgbClr val="FF0000"/>
                </a:solidFill>
              </a:rPr>
              <a:t>	</a:t>
            </a:r>
            <a:r>
              <a:rPr lang="hr-HR" sz="2400" dirty="0" smtClean="0"/>
              <a:t>b2) 200 kg / 100 kg = 2</a:t>
            </a:r>
          </a:p>
          <a:p>
            <a:pPr marL="0" indent="0">
              <a:buNone/>
            </a:pPr>
            <a:r>
              <a:rPr lang="hr-HR" sz="2400" dirty="0"/>
              <a:t>	</a:t>
            </a:r>
            <a:r>
              <a:rPr lang="hr-HR" sz="2400" dirty="0" smtClean="0"/>
              <a:t>       2 x 27,1 € = </a:t>
            </a:r>
            <a:r>
              <a:rPr lang="hr-HR" sz="2400" dirty="0" smtClean="0">
                <a:solidFill>
                  <a:srgbClr val="FF0000"/>
                </a:solidFill>
              </a:rPr>
              <a:t>54,20 EUR</a:t>
            </a:r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hr-HR" sz="2400" dirty="0" smtClean="0"/>
              <a:t> </a:t>
            </a:r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hr-HR" sz="2400" dirty="0"/>
              <a:t>	</a:t>
            </a:r>
            <a:r>
              <a:rPr lang="hr-HR" sz="2400" dirty="0" smtClean="0"/>
              <a:t>	461,28 + 54,20 = 515,48 EUR</a:t>
            </a:r>
            <a:endParaRPr lang="hr-HR" sz="2400" dirty="0" smtClean="0">
              <a:solidFill>
                <a:srgbClr val="FF0000"/>
              </a:solidFill>
            </a:endParaRPr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hr-HR" sz="2400" dirty="0"/>
              <a:t>	</a:t>
            </a:r>
            <a:r>
              <a:rPr lang="hr-HR" sz="2400" dirty="0" smtClean="0"/>
              <a:t>	515,48 / 7.440 = 0,0693 = </a:t>
            </a:r>
            <a:r>
              <a:rPr lang="hr-HR" sz="2400" dirty="0" smtClean="0">
                <a:solidFill>
                  <a:srgbClr val="FF0000"/>
                </a:solidFill>
              </a:rPr>
              <a:t>6,93 %</a:t>
            </a:r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hr-HR" sz="2400" dirty="0"/>
              <a:t>	</a:t>
            </a:r>
            <a:r>
              <a:rPr lang="hr-HR" sz="2400" dirty="0" smtClean="0"/>
              <a:t>      6,93% &lt; MAX 17,9% ; Izračunata visina uvozne carine je    	dopuštena. Uvozna carina iznosi </a:t>
            </a:r>
            <a:r>
              <a:rPr lang="hr-HR" sz="2400" b="1" dirty="0" smtClean="0">
                <a:solidFill>
                  <a:srgbClr val="FF0000"/>
                </a:solidFill>
              </a:rPr>
              <a:t>515,48 EUR</a:t>
            </a:r>
            <a:r>
              <a:rPr lang="hr-HR" sz="2400" dirty="0" smtClean="0"/>
              <a:t>.</a:t>
            </a:r>
            <a:endParaRPr lang="hr-HR" sz="2400" dirty="0"/>
          </a:p>
          <a:p>
            <a:pPr marL="514350" indent="-514350">
              <a:buFont typeface="Arial" panose="020B0604020202020204" pitchFamily="34" charset="0"/>
              <a:buNone/>
            </a:pPr>
            <a:endParaRPr lang="hr-HR" sz="2400" dirty="0" smtClean="0"/>
          </a:p>
        </p:txBody>
      </p:sp>
    </p:spTree>
    <p:extLst>
      <p:ext uri="{BB962C8B-B14F-4D97-AF65-F5344CB8AC3E}">
        <p14:creationId xmlns:p14="http://schemas.microsoft.com/office/powerpoint/2010/main" val="1526121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Što je uvozni posao?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 smtClean="0"/>
              <a:t>skup</a:t>
            </a:r>
            <a:r>
              <a:rPr dirty="0" smtClean="0"/>
              <a:t> </a:t>
            </a:r>
            <a:r>
              <a:rPr dirty="0" err="1"/>
              <a:t>radnji</a:t>
            </a:r>
            <a:r>
              <a:rPr dirty="0"/>
              <a:t> </a:t>
            </a:r>
            <a:r>
              <a:rPr dirty="0" err="1"/>
              <a:t>koje</a:t>
            </a:r>
            <a:r>
              <a:rPr dirty="0"/>
              <a:t> </a:t>
            </a:r>
            <a:r>
              <a:rPr dirty="0" err="1"/>
              <a:t>poduzeće</a:t>
            </a:r>
            <a:r>
              <a:rPr dirty="0"/>
              <a:t> </a:t>
            </a:r>
            <a:r>
              <a:rPr dirty="0" err="1"/>
              <a:t>poduzima</a:t>
            </a:r>
            <a:r>
              <a:rPr dirty="0"/>
              <a:t> </a:t>
            </a:r>
            <a:r>
              <a:rPr dirty="0" err="1"/>
              <a:t>kako</a:t>
            </a:r>
            <a:r>
              <a:rPr dirty="0"/>
              <a:t> bi </a:t>
            </a:r>
            <a:r>
              <a:rPr dirty="0" err="1"/>
              <a:t>robu</a:t>
            </a:r>
            <a:r>
              <a:rPr dirty="0"/>
              <a:t> </a:t>
            </a:r>
            <a:r>
              <a:rPr dirty="0" err="1"/>
              <a:t>kupilo</a:t>
            </a:r>
            <a:r>
              <a:rPr dirty="0"/>
              <a:t> </a:t>
            </a:r>
            <a:r>
              <a:rPr dirty="0" err="1"/>
              <a:t>iz</a:t>
            </a:r>
            <a:r>
              <a:rPr dirty="0"/>
              <a:t> </a:t>
            </a:r>
            <a:r>
              <a:rPr dirty="0" err="1"/>
              <a:t>inozemstva</a:t>
            </a:r>
            <a:r>
              <a:rPr dirty="0"/>
              <a:t> i </a:t>
            </a:r>
            <a:r>
              <a:rPr dirty="0" err="1"/>
              <a:t>dopremilo</a:t>
            </a:r>
            <a:r>
              <a:rPr dirty="0"/>
              <a:t> je u </a:t>
            </a:r>
            <a:r>
              <a:rPr dirty="0" err="1"/>
              <a:t>svoju</a:t>
            </a:r>
            <a:r>
              <a:rPr dirty="0"/>
              <a:t> </a:t>
            </a:r>
            <a:r>
              <a:rPr dirty="0" err="1"/>
              <a:t>zemlju</a:t>
            </a:r>
            <a:r>
              <a:rPr dirty="0"/>
              <a:t> </a:t>
            </a:r>
            <a:r>
              <a:rPr dirty="0" err="1"/>
              <a:t>uz</a:t>
            </a:r>
            <a:r>
              <a:rPr dirty="0"/>
              <a:t> </a:t>
            </a:r>
            <a:r>
              <a:rPr dirty="0" err="1"/>
              <a:t>poštivanje</a:t>
            </a:r>
            <a:r>
              <a:rPr dirty="0"/>
              <a:t> </a:t>
            </a:r>
            <a:r>
              <a:rPr dirty="0" err="1"/>
              <a:t>zakonskih</a:t>
            </a:r>
            <a:r>
              <a:rPr dirty="0"/>
              <a:t> </a:t>
            </a:r>
            <a:r>
              <a:rPr dirty="0" err="1" smtClean="0"/>
              <a:t>propisa</a:t>
            </a:r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5163" y="3161629"/>
            <a:ext cx="4391637" cy="31429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Faze </a:t>
            </a:r>
            <a:r>
              <a:rPr dirty="0" err="1"/>
              <a:t>izvršenja</a:t>
            </a:r>
            <a:r>
              <a:rPr dirty="0"/>
              <a:t> </a:t>
            </a:r>
            <a:r>
              <a:rPr dirty="0" err="1"/>
              <a:t>uvoznog</a:t>
            </a:r>
            <a:r>
              <a:rPr dirty="0"/>
              <a:t> </a:t>
            </a:r>
            <a:r>
              <a:rPr dirty="0" err="1"/>
              <a:t>posla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929280" y="4494294"/>
            <a:ext cx="31808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dirty="0">
                <a:solidFill>
                  <a:srgbClr val="FF0000"/>
                </a:solidFill>
              </a:rPr>
              <a:t>Istraživanje tržišta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013" y="1399114"/>
            <a:ext cx="32280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dirty="0">
                <a:solidFill>
                  <a:schemeClr val="tx2"/>
                </a:solidFill>
              </a:rPr>
              <a:t>Sklapanje ugovora</a:t>
            </a:r>
            <a:endParaRPr lang="hr-HR" sz="3200" dirty="0"/>
          </a:p>
        </p:txBody>
      </p:sp>
      <p:sp>
        <p:nvSpPr>
          <p:cNvPr id="6" name="Rectangle 5"/>
          <p:cNvSpPr/>
          <p:nvPr/>
        </p:nvSpPr>
        <p:spPr>
          <a:xfrm>
            <a:off x="3432083" y="3519182"/>
            <a:ext cx="37924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dirty="0">
                <a:solidFill>
                  <a:srgbClr val="00B050"/>
                </a:solidFill>
              </a:rPr>
              <a:t>Transport i osiguranje</a:t>
            </a:r>
            <a:endParaRPr lang="hr-HR" sz="3200" dirty="0"/>
          </a:p>
        </p:txBody>
      </p:sp>
      <p:sp>
        <p:nvSpPr>
          <p:cNvPr id="7" name="Rectangle 6"/>
          <p:cNvSpPr/>
          <p:nvPr/>
        </p:nvSpPr>
        <p:spPr>
          <a:xfrm>
            <a:off x="5745828" y="4586573"/>
            <a:ext cx="27396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dirty="0">
                <a:solidFill>
                  <a:schemeClr val="accent3">
                    <a:lumMod val="50000"/>
                  </a:schemeClr>
                </a:solidFill>
              </a:rPr>
              <a:t>Carinjenje robe</a:t>
            </a:r>
          </a:p>
        </p:txBody>
      </p:sp>
      <p:sp>
        <p:nvSpPr>
          <p:cNvPr id="8" name="Rectangle 7"/>
          <p:cNvSpPr/>
          <p:nvPr/>
        </p:nvSpPr>
        <p:spPr>
          <a:xfrm>
            <a:off x="4817550" y="2529065"/>
            <a:ext cx="31189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dirty="0">
                <a:solidFill>
                  <a:srgbClr val="7030A0"/>
                </a:solidFill>
              </a:rPr>
              <a:t>Preuzimanje robe</a:t>
            </a:r>
          </a:p>
        </p:txBody>
      </p:sp>
      <p:sp>
        <p:nvSpPr>
          <p:cNvPr id="9" name="Rectangle 8"/>
          <p:cNvSpPr/>
          <p:nvPr/>
        </p:nvSpPr>
        <p:spPr>
          <a:xfrm>
            <a:off x="1119794" y="2844522"/>
            <a:ext cx="15726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dirty="0">
                <a:solidFill>
                  <a:schemeClr val="accent1">
                    <a:lumMod val="50000"/>
                  </a:schemeClr>
                </a:solidFill>
              </a:rPr>
              <a:t>Plaćanje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32830" y="5626916"/>
            <a:ext cx="30392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dirty="0"/>
              <a:t>Zaključenje posla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Faze izvršenja uvoznog posla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hr-HR" dirty="0" smtClean="0">
                <a:solidFill>
                  <a:srgbClr val="FF0000"/>
                </a:solidFill>
              </a:rPr>
              <a:t>Istraživanje tržišta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>
                <a:solidFill>
                  <a:schemeClr val="tx2"/>
                </a:solidFill>
              </a:rPr>
              <a:t>Sklapanje ugovora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>
                <a:solidFill>
                  <a:srgbClr val="00B050"/>
                </a:solidFill>
              </a:rPr>
              <a:t>Transport i osiguranje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>
                <a:solidFill>
                  <a:schemeClr val="accent3">
                    <a:lumMod val="50000"/>
                  </a:schemeClr>
                </a:solidFill>
              </a:rPr>
              <a:t>Carinjenje robe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>
                <a:solidFill>
                  <a:srgbClr val="7030A0"/>
                </a:solidFill>
              </a:rPr>
              <a:t>Preuzimanje robe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>
                <a:solidFill>
                  <a:schemeClr val="accent1">
                    <a:lumMod val="50000"/>
                  </a:schemeClr>
                </a:solidFill>
              </a:rPr>
              <a:t>Plaćanje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Zaključenje posla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9948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1. Istraživanje tržišta i izbor dobavljača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lang="hr-HR" dirty="0" err="1" smtClean="0"/>
              <a:t>p</a:t>
            </a:r>
            <a:r>
              <a:rPr dirty="0" err="1" smtClean="0"/>
              <a:t>rikupljanje</a:t>
            </a:r>
            <a:r>
              <a:rPr dirty="0" smtClean="0"/>
              <a:t> </a:t>
            </a:r>
            <a:r>
              <a:rPr dirty="0" err="1"/>
              <a:t>ponuda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lang="hr-HR" dirty="0" err="1" smtClean="0"/>
              <a:t>u</a:t>
            </a:r>
            <a:r>
              <a:rPr dirty="0" err="1" smtClean="0"/>
              <a:t>sporedba</a:t>
            </a:r>
            <a:r>
              <a:rPr dirty="0" smtClean="0"/>
              <a:t> </a:t>
            </a:r>
            <a:r>
              <a:rPr dirty="0" err="1"/>
              <a:t>cijena</a:t>
            </a:r>
            <a:r>
              <a:rPr dirty="0"/>
              <a:t> i </a:t>
            </a:r>
            <a:r>
              <a:rPr dirty="0" err="1"/>
              <a:t>kvalitete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lang="hr-HR" dirty="0" err="1" smtClean="0"/>
              <a:t>o</a:t>
            </a:r>
            <a:r>
              <a:rPr dirty="0" err="1" smtClean="0"/>
              <a:t>dabir</a:t>
            </a:r>
            <a:r>
              <a:rPr dirty="0" smtClean="0"/>
              <a:t> </a:t>
            </a:r>
            <a:r>
              <a:rPr dirty="0" err="1"/>
              <a:t>najpovoljnijeg</a:t>
            </a:r>
            <a:r>
              <a:rPr dirty="0"/>
              <a:t> </a:t>
            </a:r>
            <a:r>
              <a:rPr dirty="0" err="1"/>
              <a:t>dobavljača</a:t>
            </a:r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2727" y="3305699"/>
            <a:ext cx="5324475" cy="3333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2. Sklapanje kupoprodajnog ugovora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</a:t>
            </a:r>
            <a:r>
              <a:rPr dirty="0" err="1" smtClean="0"/>
              <a:t>efiniranje</a:t>
            </a:r>
            <a:r>
              <a:rPr dirty="0" smtClean="0"/>
              <a:t> </a:t>
            </a:r>
            <a:r>
              <a:rPr dirty="0" err="1"/>
              <a:t>cijene</a:t>
            </a:r>
            <a:r>
              <a:rPr dirty="0"/>
              <a:t> i </a:t>
            </a:r>
            <a:r>
              <a:rPr dirty="0" err="1"/>
              <a:t>količine</a:t>
            </a:r>
            <a:endParaRPr dirty="0"/>
          </a:p>
          <a:p>
            <a:r>
              <a:rPr lang="hr-HR" dirty="0"/>
              <a:t>r</a:t>
            </a:r>
            <a:r>
              <a:rPr dirty="0" smtClean="0"/>
              <a:t>ok </a:t>
            </a:r>
            <a:r>
              <a:rPr dirty="0" err="1"/>
              <a:t>isporuke</a:t>
            </a:r>
            <a:endParaRPr dirty="0"/>
          </a:p>
          <a:p>
            <a:r>
              <a:rPr dirty="0" smtClean="0"/>
              <a:t>INCOTERMS </a:t>
            </a:r>
            <a:r>
              <a:rPr dirty="0" err="1"/>
              <a:t>paritet</a:t>
            </a:r>
            <a:endParaRPr dirty="0"/>
          </a:p>
          <a:p>
            <a:r>
              <a:rPr lang="hr-HR" dirty="0"/>
              <a:t>n</a:t>
            </a:r>
            <a:r>
              <a:rPr dirty="0" err="1" smtClean="0"/>
              <a:t>ačin</a:t>
            </a:r>
            <a:r>
              <a:rPr dirty="0" smtClean="0"/>
              <a:t> </a:t>
            </a:r>
            <a:r>
              <a:rPr dirty="0" err="1"/>
              <a:t>plaćanja</a:t>
            </a:r>
            <a:endParaRPr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6263" y="3884102"/>
            <a:ext cx="5280331" cy="25502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3. Organizacija transporta i osiguranja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Odabir prijevoznog sredstva</a:t>
            </a:r>
          </a:p>
          <a:p>
            <a:r>
              <a:t>• Ugovaranje osiguranja robe</a:t>
            </a:r>
          </a:p>
          <a:p>
            <a:r>
              <a:t>• Prijevozni dokumenti</a:t>
            </a:r>
          </a:p>
        </p:txBody>
      </p:sp>
      <p:sp>
        <p:nvSpPr>
          <p:cNvPr id="5" name="AutoShape 2" descr="Truck Insurance Stock Illustrations – 8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6" name="AutoShape 4" descr="Truck Insurance Stock Illustrations – 8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600" y="3403833"/>
            <a:ext cx="4276200" cy="31337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Carinjenje robe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Podnošenje carinske deklaracije</a:t>
            </a:r>
          </a:p>
          <a:p>
            <a:r>
              <a:t>• Plaćanje carine</a:t>
            </a:r>
          </a:p>
          <a:p>
            <a:r>
              <a:t>• Plaćanje PDV-a i davanja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3079" y="3318589"/>
            <a:ext cx="4792474" cy="33192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4. </a:t>
            </a:r>
            <a:r>
              <a:rPr dirty="0" err="1"/>
              <a:t>Carinjenje</a:t>
            </a:r>
            <a:r>
              <a:rPr dirty="0"/>
              <a:t> robe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468848" cy="589327"/>
          </a:xfrm>
        </p:spPr>
        <p:txBody>
          <a:bodyPr/>
          <a:lstStyle/>
          <a:p>
            <a:r>
              <a:rPr lang="hr-HR" dirty="0" smtClean="0"/>
              <a:t>EU TARIC system</a:t>
            </a:r>
            <a:endParaRPr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061" y="2360471"/>
            <a:ext cx="8003099" cy="3994776"/>
          </a:xfrm>
          <a:prstGeom prst="rect">
            <a:avLst/>
          </a:prstGeom>
        </p:spPr>
      </p:pic>
      <p:sp>
        <p:nvSpPr>
          <p:cNvPr id="6" name="Rectangle 5">
            <a:hlinkClick r:id="rId3"/>
          </p:cNvPr>
          <p:cNvSpPr/>
          <p:nvPr/>
        </p:nvSpPr>
        <p:spPr>
          <a:xfrm>
            <a:off x="3645016" y="1288996"/>
            <a:ext cx="53144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solidFill>
                  <a:srgbClr val="FF0000"/>
                </a:solidFill>
              </a:rPr>
              <a:t>https://taxation-customs.ec.europa.eu/customs/customs-tariff/eu-customs-tariff-taric_en</a:t>
            </a:r>
          </a:p>
        </p:txBody>
      </p:sp>
    </p:spTree>
    <p:extLst>
      <p:ext uri="{BB962C8B-B14F-4D97-AF65-F5344CB8AC3E}">
        <p14:creationId xmlns:p14="http://schemas.microsoft.com/office/powerpoint/2010/main" val="379914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485</Words>
  <Application>Microsoft Office PowerPoint</Application>
  <PresentationFormat>On-screen Show (4:3)</PresentationFormat>
  <Paragraphs>97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Tehnika izvršenja uvoznog posla</vt:lpstr>
      <vt:lpstr>Što je uvozni posao?</vt:lpstr>
      <vt:lpstr>Faze izvršenja uvoznog posla</vt:lpstr>
      <vt:lpstr>Faze izvršenja uvoznog posla</vt:lpstr>
      <vt:lpstr>1. Istraživanje tržišta i izbor dobavljača</vt:lpstr>
      <vt:lpstr>2. Sklapanje kupoprodajnog ugovora</vt:lpstr>
      <vt:lpstr>3. Organizacija transporta i osiguranja</vt:lpstr>
      <vt:lpstr>4. Carinjenje robe</vt:lpstr>
      <vt:lpstr>4. Carinjenje robe</vt:lpstr>
      <vt:lpstr>5. Preuzimanje robe i plaćanje</vt:lpstr>
      <vt:lpstr>6. Zaključenje uvoznog posla</vt:lpstr>
      <vt:lpstr>Primjer uvoznog posla </vt:lpstr>
      <vt:lpstr>Rješenje zadatka 1.</vt:lpstr>
      <vt:lpstr>Primjer uvoznog posla 2</vt:lpstr>
      <vt:lpstr>Rješenje zadatka 2.</vt:lpstr>
      <vt:lpstr>Primjer uvoznog posla 3</vt:lpstr>
      <vt:lpstr>Rješenje zadatka 3.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Tehnika izvršenja uvoznog posla</dc:title>
  <dc:creator>pjero</dc:creator>
  <dc:description>generated using python-pptx</dc:description>
  <cp:lastModifiedBy>pjero</cp:lastModifiedBy>
  <cp:revision>19</cp:revision>
  <dcterms:created xsi:type="dcterms:W3CDTF">2013-01-27T09:14:16Z</dcterms:created>
  <dcterms:modified xsi:type="dcterms:W3CDTF">2026-02-03T08:43:50Z</dcterms:modified>
</cp:coreProperties>
</file>